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272" r:id="rId17"/>
    <p:sldId id="273" r:id="rId18"/>
    <p:sldId id="274" r:id="rId19"/>
    <p:sldId id="276" r:id="rId20"/>
    <p:sldId id="26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2FE810-DD02-4616-89E1-7CA9BA8C1886}"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en-US"/>
        </a:p>
      </dgm:t>
    </dgm:pt>
    <dgm:pt modelId="{45159AF4-32D7-4F5E-8B7F-EE69FBFC14C8}">
      <dgm:prSet/>
      <dgm:spPr/>
      <dgm:t>
        <a:bodyPr/>
        <a:lstStyle/>
        <a:p>
          <a:r>
            <a:rPr lang="en-US" dirty="0"/>
            <a:t>It’s a simple ensembling technique in which we build many </a:t>
          </a:r>
          <a:r>
            <a:rPr lang="en-US" i="1" dirty="0"/>
            <a:t>independent m</a:t>
          </a:r>
          <a:r>
            <a:rPr lang="en-US" dirty="0"/>
            <a:t>odels and combine them using some model averaging techniques.</a:t>
          </a:r>
        </a:p>
      </dgm:t>
    </dgm:pt>
    <dgm:pt modelId="{3922AFA6-20EB-4F99-8F2D-E172F6B76B25}" type="parTrans" cxnId="{8A89D9D2-7499-4871-88ED-DEFC193E19EB}">
      <dgm:prSet/>
      <dgm:spPr/>
      <dgm:t>
        <a:bodyPr/>
        <a:lstStyle/>
        <a:p>
          <a:endParaRPr lang="en-US"/>
        </a:p>
      </dgm:t>
    </dgm:pt>
    <dgm:pt modelId="{D61698F8-114D-48D4-9660-F84B796FEC99}" type="sibTrans" cxnId="{8A89D9D2-7499-4871-88ED-DEFC193E19EB}">
      <dgm:prSet/>
      <dgm:spPr/>
      <dgm:t>
        <a:bodyPr/>
        <a:lstStyle/>
        <a:p>
          <a:endParaRPr lang="en-US"/>
        </a:p>
      </dgm:t>
    </dgm:pt>
    <dgm:pt modelId="{3F475265-DF00-443F-BF52-B9AAB1CD4435}">
      <dgm:prSet/>
      <dgm:spPr/>
      <dgm:t>
        <a:bodyPr/>
        <a:lstStyle/>
        <a:p>
          <a:r>
            <a:rPr lang="en-US" b="1"/>
            <a:t>Example:</a:t>
          </a:r>
          <a:r>
            <a:rPr lang="en-US"/>
            <a:t> </a:t>
          </a:r>
          <a:r>
            <a:rPr lang="en-US" b="1"/>
            <a:t>Random Forest Models</a:t>
          </a:r>
          <a:endParaRPr lang="en-US"/>
        </a:p>
      </dgm:t>
    </dgm:pt>
    <dgm:pt modelId="{5B7F1B81-7EAB-4F4D-B9B5-C3AB6B8FC208}" type="parTrans" cxnId="{8E481D0F-8619-4EBF-8AF6-B97E1F21F8CA}">
      <dgm:prSet/>
      <dgm:spPr/>
      <dgm:t>
        <a:bodyPr/>
        <a:lstStyle/>
        <a:p>
          <a:endParaRPr lang="en-US"/>
        </a:p>
      </dgm:t>
    </dgm:pt>
    <dgm:pt modelId="{5CDB89FB-08A5-4D6A-A089-EA2C5CC35AB4}" type="sibTrans" cxnId="{8E481D0F-8619-4EBF-8AF6-B97E1F21F8CA}">
      <dgm:prSet/>
      <dgm:spPr/>
      <dgm:t>
        <a:bodyPr/>
        <a:lstStyle/>
        <a:p>
          <a:endParaRPr lang="en-US"/>
        </a:p>
      </dgm:t>
    </dgm:pt>
    <dgm:pt modelId="{A7D6BBCB-C4DC-491E-959B-F647B4120215}" type="pres">
      <dgm:prSet presAssocID="{2C2FE810-DD02-4616-89E1-7CA9BA8C1886}" presName="outerComposite" presStyleCnt="0">
        <dgm:presLayoutVars>
          <dgm:chMax val="5"/>
          <dgm:dir/>
          <dgm:resizeHandles val="exact"/>
        </dgm:presLayoutVars>
      </dgm:prSet>
      <dgm:spPr/>
    </dgm:pt>
    <dgm:pt modelId="{2C175C62-2AF9-40AB-B92D-10D8DE781610}" type="pres">
      <dgm:prSet presAssocID="{2C2FE810-DD02-4616-89E1-7CA9BA8C1886}" presName="dummyMaxCanvas" presStyleCnt="0">
        <dgm:presLayoutVars/>
      </dgm:prSet>
      <dgm:spPr/>
    </dgm:pt>
    <dgm:pt modelId="{3D6F1832-0209-42D2-B5B5-88EA04659B06}" type="pres">
      <dgm:prSet presAssocID="{2C2FE810-DD02-4616-89E1-7CA9BA8C1886}" presName="TwoNodes_1" presStyleLbl="node1" presStyleIdx="0" presStyleCnt="2">
        <dgm:presLayoutVars>
          <dgm:bulletEnabled val="1"/>
        </dgm:presLayoutVars>
      </dgm:prSet>
      <dgm:spPr/>
    </dgm:pt>
    <dgm:pt modelId="{5FCD6161-B4B1-4826-9AEC-F69EC10E99AB}" type="pres">
      <dgm:prSet presAssocID="{2C2FE810-DD02-4616-89E1-7CA9BA8C1886}" presName="TwoNodes_2" presStyleLbl="node1" presStyleIdx="1" presStyleCnt="2">
        <dgm:presLayoutVars>
          <dgm:bulletEnabled val="1"/>
        </dgm:presLayoutVars>
      </dgm:prSet>
      <dgm:spPr/>
    </dgm:pt>
    <dgm:pt modelId="{873FC0D6-4F41-44E4-A27C-A320BEF0E78C}" type="pres">
      <dgm:prSet presAssocID="{2C2FE810-DD02-4616-89E1-7CA9BA8C1886}" presName="TwoConn_1-2" presStyleLbl="fgAccFollowNode1" presStyleIdx="0" presStyleCnt="1">
        <dgm:presLayoutVars>
          <dgm:bulletEnabled val="1"/>
        </dgm:presLayoutVars>
      </dgm:prSet>
      <dgm:spPr/>
    </dgm:pt>
    <dgm:pt modelId="{92021377-1D88-421A-AC71-1169FBE674FA}" type="pres">
      <dgm:prSet presAssocID="{2C2FE810-DD02-4616-89E1-7CA9BA8C1886}" presName="TwoNodes_1_text" presStyleLbl="node1" presStyleIdx="1" presStyleCnt="2">
        <dgm:presLayoutVars>
          <dgm:bulletEnabled val="1"/>
        </dgm:presLayoutVars>
      </dgm:prSet>
      <dgm:spPr/>
    </dgm:pt>
    <dgm:pt modelId="{022784E6-9F9C-4351-A433-46468901F60A}" type="pres">
      <dgm:prSet presAssocID="{2C2FE810-DD02-4616-89E1-7CA9BA8C1886}" presName="TwoNodes_2_text" presStyleLbl="node1" presStyleIdx="1" presStyleCnt="2">
        <dgm:presLayoutVars>
          <dgm:bulletEnabled val="1"/>
        </dgm:presLayoutVars>
      </dgm:prSet>
      <dgm:spPr/>
    </dgm:pt>
  </dgm:ptLst>
  <dgm:cxnLst>
    <dgm:cxn modelId="{8E481D0F-8619-4EBF-8AF6-B97E1F21F8CA}" srcId="{2C2FE810-DD02-4616-89E1-7CA9BA8C1886}" destId="{3F475265-DF00-443F-BF52-B9AAB1CD4435}" srcOrd="1" destOrd="0" parTransId="{5B7F1B81-7EAB-4F4D-B9B5-C3AB6B8FC208}" sibTransId="{5CDB89FB-08A5-4D6A-A089-EA2C5CC35AB4}"/>
    <dgm:cxn modelId="{BBC3F519-D030-4FAC-8DE8-683B4219169D}" type="presOf" srcId="{45159AF4-32D7-4F5E-8B7F-EE69FBFC14C8}" destId="{92021377-1D88-421A-AC71-1169FBE674FA}" srcOrd="1" destOrd="0" presId="urn:microsoft.com/office/officeart/2005/8/layout/vProcess5"/>
    <dgm:cxn modelId="{28B70A27-8CAE-43A5-A6B4-1A0475F3B681}" type="presOf" srcId="{2C2FE810-DD02-4616-89E1-7CA9BA8C1886}" destId="{A7D6BBCB-C4DC-491E-959B-F647B4120215}" srcOrd="0" destOrd="0" presId="urn:microsoft.com/office/officeart/2005/8/layout/vProcess5"/>
    <dgm:cxn modelId="{87940865-3F7D-40EC-992D-57593FB72BEF}" type="presOf" srcId="{45159AF4-32D7-4F5E-8B7F-EE69FBFC14C8}" destId="{3D6F1832-0209-42D2-B5B5-88EA04659B06}" srcOrd="0" destOrd="0" presId="urn:microsoft.com/office/officeart/2005/8/layout/vProcess5"/>
    <dgm:cxn modelId="{DDB94472-04E3-4E66-A4F5-C26AFEF700E0}" type="presOf" srcId="{D61698F8-114D-48D4-9660-F84B796FEC99}" destId="{873FC0D6-4F41-44E4-A27C-A320BEF0E78C}" srcOrd="0" destOrd="0" presId="urn:microsoft.com/office/officeart/2005/8/layout/vProcess5"/>
    <dgm:cxn modelId="{B7260755-9956-44C9-9DFF-6DAF9A9D55CF}" type="presOf" srcId="{3F475265-DF00-443F-BF52-B9AAB1CD4435}" destId="{5FCD6161-B4B1-4826-9AEC-F69EC10E99AB}" srcOrd="0" destOrd="0" presId="urn:microsoft.com/office/officeart/2005/8/layout/vProcess5"/>
    <dgm:cxn modelId="{30C4FD8C-A7C8-4737-AE6C-BB4F09BF1EC8}" type="presOf" srcId="{3F475265-DF00-443F-BF52-B9AAB1CD4435}" destId="{022784E6-9F9C-4351-A433-46468901F60A}" srcOrd="1" destOrd="0" presId="urn:microsoft.com/office/officeart/2005/8/layout/vProcess5"/>
    <dgm:cxn modelId="{8A89D9D2-7499-4871-88ED-DEFC193E19EB}" srcId="{2C2FE810-DD02-4616-89E1-7CA9BA8C1886}" destId="{45159AF4-32D7-4F5E-8B7F-EE69FBFC14C8}" srcOrd="0" destOrd="0" parTransId="{3922AFA6-20EB-4F99-8F2D-E172F6B76B25}" sibTransId="{D61698F8-114D-48D4-9660-F84B796FEC99}"/>
    <dgm:cxn modelId="{95CD7371-37B0-491D-87FE-47509CDCC6C7}" type="presParOf" srcId="{A7D6BBCB-C4DC-491E-959B-F647B4120215}" destId="{2C175C62-2AF9-40AB-B92D-10D8DE781610}" srcOrd="0" destOrd="0" presId="urn:microsoft.com/office/officeart/2005/8/layout/vProcess5"/>
    <dgm:cxn modelId="{1DA6801C-48EF-4357-9F8B-4C0DFACDC755}" type="presParOf" srcId="{A7D6BBCB-C4DC-491E-959B-F647B4120215}" destId="{3D6F1832-0209-42D2-B5B5-88EA04659B06}" srcOrd="1" destOrd="0" presId="urn:microsoft.com/office/officeart/2005/8/layout/vProcess5"/>
    <dgm:cxn modelId="{203D282A-F0A0-44DE-98C6-2BEA1F3A220C}" type="presParOf" srcId="{A7D6BBCB-C4DC-491E-959B-F647B4120215}" destId="{5FCD6161-B4B1-4826-9AEC-F69EC10E99AB}" srcOrd="2" destOrd="0" presId="urn:microsoft.com/office/officeart/2005/8/layout/vProcess5"/>
    <dgm:cxn modelId="{96F26E2B-F624-4D73-A6DD-899A3E5F6EE0}" type="presParOf" srcId="{A7D6BBCB-C4DC-491E-959B-F647B4120215}" destId="{873FC0D6-4F41-44E4-A27C-A320BEF0E78C}" srcOrd="3" destOrd="0" presId="urn:microsoft.com/office/officeart/2005/8/layout/vProcess5"/>
    <dgm:cxn modelId="{FDA48E1A-8846-4476-BD78-3F75041F17C7}" type="presParOf" srcId="{A7D6BBCB-C4DC-491E-959B-F647B4120215}" destId="{92021377-1D88-421A-AC71-1169FBE674FA}" srcOrd="4" destOrd="0" presId="urn:microsoft.com/office/officeart/2005/8/layout/vProcess5"/>
    <dgm:cxn modelId="{45EDC4E7-52E1-4F90-9C5E-9459E7DF7D44}" type="presParOf" srcId="{A7D6BBCB-C4DC-491E-959B-F647B4120215}" destId="{022784E6-9F9C-4351-A433-46468901F60A}"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6F1832-0209-42D2-B5B5-88EA04659B06}">
      <dsp:nvSpPr>
        <dsp:cNvPr id="0" name=""/>
        <dsp:cNvSpPr/>
      </dsp:nvSpPr>
      <dsp:spPr>
        <a:xfrm>
          <a:off x="0" y="0"/>
          <a:ext cx="8549640" cy="1703736"/>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It’s a simple ensembling technique in which we build many </a:t>
          </a:r>
          <a:r>
            <a:rPr lang="en-US" sz="2700" i="1" kern="1200" dirty="0"/>
            <a:t>independent m</a:t>
          </a:r>
          <a:r>
            <a:rPr lang="en-US" sz="2700" kern="1200" dirty="0"/>
            <a:t>odels and combine them using some model averaging techniques.</a:t>
          </a:r>
        </a:p>
      </dsp:txBody>
      <dsp:txXfrm>
        <a:off x="49901" y="49901"/>
        <a:ext cx="6788695" cy="1603934"/>
      </dsp:txXfrm>
    </dsp:sp>
    <dsp:sp modelId="{5FCD6161-B4B1-4826-9AEC-F69EC10E99AB}">
      <dsp:nvSpPr>
        <dsp:cNvPr id="0" name=""/>
        <dsp:cNvSpPr/>
      </dsp:nvSpPr>
      <dsp:spPr>
        <a:xfrm>
          <a:off x="1508759" y="2082344"/>
          <a:ext cx="8549640" cy="1703736"/>
        </a:xfrm>
        <a:prstGeom prst="roundRect">
          <a:avLst>
            <a:gd name="adj" fmla="val 10000"/>
          </a:avLst>
        </a:prstGeom>
        <a:solidFill>
          <a:schemeClr val="accent5">
            <a:hueOff val="2127120"/>
            <a:satOff val="-23891"/>
            <a:lumOff val="-50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a:t>Example:</a:t>
          </a:r>
          <a:r>
            <a:rPr lang="en-US" sz="2700" kern="1200"/>
            <a:t> </a:t>
          </a:r>
          <a:r>
            <a:rPr lang="en-US" sz="2700" b="1" kern="1200"/>
            <a:t>Random Forest Models</a:t>
          </a:r>
          <a:endParaRPr lang="en-US" sz="2700" kern="1200"/>
        </a:p>
      </dsp:txBody>
      <dsp:txXfrm>
        <a:off x="1558660" y="2132245"/>
        <a:ext cx="5833649" cy="1603934"/>
      </dsp:txXfrm>
    </dsp:sp>
    <dsp:sp modelId="{873FC0D6-4F41-44E4-A27C-A320BEF0E78C}">
      <dsp:nvSpPr>
        <dsp:cNvPr id="0" name=""/>
        <dsp:cNvSpPr/>
      </dsp:nvSpPr>
      <dsp:spPr>
        <a:xfrm>
          <a:off x="7442211" y="1339325"/>
          <a:ext cx="1107428" cy="1107428"/>
        </a:xfrm>
        <a:prstGeom prst="downArrow">
          <a:avLst>
            <a:gd name="adj1" fmla="val 55000"/>
            <a:gd name="adj2" fmla="val 45000"/>
          </a:avLst>
        </a:prstGeom>
        <a:solidFill>
          <a:schemeClr val="accent5">
            <a:tint val="40000"/>
            <a:alpha val="90000"/>
            <a:hueOff val="0"/>
            <a:satOff val="0"/>
            <a:lumOff val="0"/>
            <a:alphaOff val="0"/>
          </a:schemeClr>
        </a:solidFill>
        <a:ln w="1587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691382" y="1339325"/>
        <a:ext cx="609086" cy="83334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BC8532-9236-45EE-9E11-5AF146D1240A}" type="datetimeFigureOut">
              <a:rPr lang="en-US" smtClean="0"/>
              <a:t>11/16/2019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9C5EBF-A689-4E12-A529-2D669BE6AF12}" type="slidenum">
              <a:rPr lang="en-US" smtClean="0"/>
              <a:t>‹#›</a:t>
            </a:fld>
            <a:endParaRPr lang="en-US"/>
          </a:p>
        </p:txBody>
      </p:sp>
    </p:spTree>
    <p:extLst>
      <p:ext uri="{BB962C8B-B14F-4D97-AF65-F5344CB8AC3E}">
        <p14:creationId xmlns:p14="http://schemas.microsoft.com/office/powerpoint/2010/main" val="2600175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9C5EBF-A689-4E12-A529-2D669BE6AF12}" type="slidenum">
              <a:rPr lang="en-US" smtClean="0"/>
              <a:t>15</a:t>
            </a:fld>
            <a:endParaRPr lang="en-US"/>
          </a:p>
        </p:txBody>
      </p:sp>
    </p:spTree>
    <p:extLst>
      <p:ext uri="{BB962C8B-B14F-4D97-AF65-F5344CB8AC3E}">
        <p14:creationId xmlns:p14="http://schemas.microsoft.com/office/powerpoint/2010/main" val="593082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9C5EBF-A689-4E12-A529-2D669BE6AF12}" type="slidenum">
              <a:rPr lang="en-US" smtClean="0"/>
              <a:t>17</a:t>
            </a:fld>
            <a:endParaRPr lang="en-US"/>
          </a:p>
        </p:txBody>
      </p:sp>
    </p:spTree>
    <p:extLst>
      <p:ext uri="{BB962C8B-B14F-4D97-AF65-F5344CB8AC3E}">
        <p14:creationId xmlns:p14="http://schemas.microsoft.com/office/powerpoint/2010/main" val="3687010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318CC68-922B-49EC-8FC4-424F52EC1A6E}" type="datetimeFigureOut">
              <a:rPr lang="en-US" smtClean="0"/>
              <a:t>11/16/2019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5B72B2-AEC6-41E0-A331-F1259E4E14AC}"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7703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18CC68-922B-49EC-8FC4-424F52EC1A6E}" type="datetimeFigureOut">
              <a:rPr lang="en-US" smtClean="0"/>
              <a:t>11/16/2019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5B72B2-AEC6-41E0-A331-F1259E4E14AC}" type="slidenum">
              <a:rPr lang="en-US" smtClean="0"/>
              <a:t>‹#›</a:t>
            </a:fld>
            <a:endParaRPr lang="en-US"/>
          </a:p>
        </p:txBody>
      </p:sp>
    </p:spTree>
    <p:extLst>
      <p:ext uri="{BB962C8B-B14F-4D97-AF65-F5344CB8AC3E}">
        <p14:creationId xmlns:p14="http://schemas.microsoft.com/office/powerpoint/2010/main" val="3586776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18CC68-922B-49EC-8FC4-424F52EC1A6E}" type="datetimeFigureOut">
              <a:rPr lang="en-US" smtClean="0"/>
              <a:t>11/16/2019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5B72B2-AEC6-41E0-A331-F1259E4E14AC}" type="slidenum">
              <a:rPr lang="en-US" smtClean="0"/>
              <a:t>‹#›</a:t>
            </a:fld>
            <a:endParaRPr lang="en-US"/>
          </a:p>
        </p:txBody>
      </p:sp>
    </p:spTree>
    <p:extLst>
      <p:ext uri="{BB962C8B-B14F-4D97-AF65-F5344CB8AC3E}">
        <p14:creationId xmlns:p14="http://schemas.microsoft.com/office/powerpoint/2010/main" val="1342490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18CC68-922B-49EC-8FC4-424F52EC1A6E}" type="datetimeFigureOut">
              <a:rPr lang="en-US" smtClean="0"/>
              <a:t>11/16/2019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5B72B2-AEC6-41E0-A331-F1259E4E14AC}" type="slidenum">
              <a:rPr lang="en-US" smtClean="0"/>
              <a:t>‹#›</a:t>
            </a:fld>
            <a:endParaRPr lang="en-US"/>
          </a:p>
        </p:txBody>
      </p:sp>
    </p:spTree>
    <p:extLst>
      <p:ext uri="{BB962C8B-B14F-4D97-AF65-F5344CB8AC3E}">
        <p14:creationId xmlns:p14="http://schemas.microsoft.com/office/powerpoint/2010/main" val="2780968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18CC68-922B-49EC-8FC4-424F52EC1A6E}" type="datetimeFigureOut">
              <a:rPr lang="en-US" smtClean="0"/>
              <a:t>11/16/2019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5B72B2-AEC6-41E0-A331-F1259E4E14AC}"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734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318CC68-922B-49EC-8FC4-424F52EC1A6E}" type="datetimeFigureOut">
              <a:rPr lang="en-US" smtClean="0"/>
              <a:t>11/16/2019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5B72B2-AEC6-41E0-A331-F1259E4E14AC}" type="slidenum">
              <a:rPr lang="en-US" smtClean="0"/>
              <a:t>‹#›</a:t>
            </a:fld>
            <a:endParaRPr lang="en-US"/>
          </a:p>
        </p:txBody>
      </p:sp>
    </p:spTree>
    <p:extLst>
      <p:ext uri="{BB962C8B-B14F-4D97-AF65-F5344CB8AC3E}">
        <p14:creationId xmlns:p14="http://schemas.microsoft.com/office/powerpoint/2010/main" val="2507598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318CC68-922B-49EC-8FC4-424F52EC1A6E}" type="datetimeFigureOut">
              <a:rPr lang="en-US" smtClean="0"/>
              <a:t>11/16/2019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5B72B2-AEC6-41E0-A331-F1259E4E14AC}" type="slidenum">
              <a:rPr lang="en-US" smtClean="0"/>
              <a:t>‹#›</a:t>
            </a:fld>
            <a:endParaRPr lang="en-US"/>
          </a:p>
        </p:txBody>
      </p:sp>
    </p:spTree>
    <p:extLst>
      <p:ext uri="{BB962C8B-B14F-4D97-AF65-F5344CB8AC3E}">
        <p14:creationId xmlns:p14="http://schemas.microsoft.com/office/powerpoint/2010/main" val="870366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318CC68-922B-49EC-8FC4-424F52EC1A6E}" type="datetimeFigureOut">
              <a:rPr lang="en-US" smtClean="0"/>
              <a:t>11/16/2019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5B72B2-AEC6-41E0-A331-F1259E4E14AC}" type="slidenum">
              <a:rPr lang="en-US" smtClean="0"/>
              <a:t>‹#›</a:t>
            </a:fld>
            <a:endParaRPr lang="en-US"/>
          </a:p>
        </p:txBody>
      </p:sp>
    </p:spTree>
    <p:extLst>
      <p:ext uri="{BB962C8B-B14F-4D97-AF65-F5344CB8AC3E}">
        <p14:creationId xmlns:p14="http://schemas.microsoft.com/office/powerpoint/2010/main" val="2198574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318CC68-922B-49EC-8FC4-424F52EC1A6E}" type="datetimeFigureOut">
              <a:rPr lang="en-US" smtClean="0"/>
              <a:t>11/16/2019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655B72B2-AEC6-41E0-A331-F1259E4E14AC}" type="slidenum">
              <a:rPr lang="en-US" smtClean="0"/>
              <a:t>‹#›</a:t>
            </a:fld>
            <a:endParaRPr lang="en-US"/>
          </a:p>
        </p:txBody>
      </p:sp>
    </p:spTree>
    <p:extLst>
      <p:ext uri="{BB962C8B-B14F-4D97-AF65-F5344CB8AC3E}">
        <p14:creationId xmlns:p14="http://schemas.microsoft.com/office/powerpoint/2010/main" val="133339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318CC68-922B-49EC-8FC4-424F52EC1A6E}" type="datetimeFigureOut">
              <a:rPr lang="en-US" smtClean="0"/>
              <a:t>11/16/2019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55B72B2-AEC6-41E0-A331-F1259E4E14AC}" type="slidenum">
              <a:rPr lang="en-US" smtClean="0"/>
              <a:t>‹#›</a:t>
            </a:fld>
            <a:endParaRPr lang="en-US"/>
          </a:p>
        </p:txBody>
      </p:sp>
    </p:spTree>
    <p:extLst>
      <p:ext uri="{BB962C8B-B14F-4D97-AF65-F5344CB8AC3E}">
        <p14:creationId xmlns:p14="http://schemas.microsoft.com/office/powerpoint/2010/main" val="2715760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318CC68-922B-49EC-8FC4-424F52EC1A6E}" type="datetimeFigureOut">
              <a:rPr lang="en-US" smtClean="0"/>
              <a:t>11/16/2019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5B72B2-AEC6-41E0-A331-F1259E4E14AC}" type="slidenum">
              <a:rPr lang="en-US" smtClean="0"/>
              <a:t>‹#›</a:t>
            </a:fld>
            <a:endParaRPr lang="en-US"/>
          </a:p>
        </p:txBody>
      </p:sp>
    </p:spTree>
    <p:extLst>
      <p:ext uri="{BB962C8B-B14F-4D97-AF65-F5344CB8AC3E}">
        <p14:creationId xmlns:p14="http://schemas.microsoft.com/office/powerpoint/2010/main" val="3787608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318CC68-922B-49EC-8FC4-424F52EC1A6E}" type="datetimeFigureOut">
              <a:rPr lang="en-US" smtClean="0"/>
              <a:t>11/16/2019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55B72B2-AEC6-41E0-A331-F1259E4E14AC}"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300967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781EE-6868-424C-8B8D-D4122061841C}"/>
              </a:ext>
            </a:extLst>
          </p:cNvPr>
          <p:cNvSpPr>
            <a:spLocks noGrp="1"/>
          </p:cNvSpPr>
          <p:nvPr>
            <p:ph type="ctrTitle"/>
          </p:nvPr>
        </p:nvSpPr>
        <p:spPr/>
        <p:txBody>
          <a:bodyPr/>
          <a:lstStyle/>
          <a:p>
            <a:r>
              <a:rPr lang="en-US"/>
              <a:t>Gradient Boosting</a:t>
            </a:r>
            <a:endParaRPr lang="en-US" dirty="0"/>
          </a:p>
        </p:txBody>
      </p:sp>
    </p:spTree>
    <p:extLst>
      <p:ext uri="{BB962C8B-B14F-4D97-AF65-F5344CB8AC3E}">
        <p14:creationId xmlns:p14="http://schemas.microsoft.com/office/powerpoint/2010/main" val="5122235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2" name="Rectangle 141">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0561B3-A31C-404B-943F-52573FE3A4F2}"/>
              </a:ext>
            </a:extLst>
          </p:cNvPr>
          <p:cNvSpPr>
            <a:spLocks noGrp="1"/>
          </p:cNvSpPr>
          <p:nvPr>
            <p:ph type="title"/>
          </p:nvPr>
        </p:nvSpPr>
        <p:spPr>
          <a:xfrm>
            <a:off x="7859485" y="634946"/>
            <a:ext cx="3690257" cy="1450757"/>
          </a:xfrm>
        </p:spPr>
        <p:txBody>
          <a:bodyPr>
            <a:normAutofit/>
          </a:bodyPr>
          <a:lstStyle/>
          <a:p>
            <a:r>
              <a:rPr lang="en-US" sz="3700" b="1"/>
              <a:t>Intuition behind Gradient Boosting</a:t>
            </a:r>
          </a:p>
        </p:txBody>
      </p:sp>
      <p:pic>
        <p:nvPicPr>
          <p:cNvPr id="5127" name="Picture 4">
            <a:extLst>
              <a:ext uri="{FF2B5EF4-FFF2-40B4-BE49-F238E27FC236}">
                <a16:creationId xmlns:a16="http://schemas.microsoft.com/office/drawing/2014/main" id="{00046E10-2951-4F9C-A4EB-27FB03FAF4F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3999" y="1189795"/>
            <a:ext cx="6909801" cy="4214977"/>
          </a:xfrm>
          <a:prstGeom prst="rect">
            <a:avLst/>
          </a:prstGeom>
          <a:noFill/>
          <a:extLst>
            <a:ext uri="{909E8E84-426E-40DD-AFC4-6F175D3DCCD1}">
              <a14:hiddenFill xmlns:a14="http://schemas.microsoft.com/office/drawing/2010/main">
                <a:solidFill>
                  <a:srgbClr val="FFFFFF"/>
                </a:solidFill>
              </a14:hiddenFill>
            </a:ext>
          </a:extLst>
        </p:spPr>
      </p:pic>
      <p:cxnSp>
        <p:nvCxnSpPr>
          <p:cNvPr id="144" name="Straight Connector 143">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5129" name="Content Placeholder 5128">
            <a:extLst>
              <a:ext uri="{FF2B5EF4-FFF2-40B4-BE49-F238E27FC236}">
                <a16:creationId xmlns:a16="http://schemas.microsoft.com/office/drawing/2014/main" id="{9BF57B35-A309-41B4-82CD-528C4F84C0C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Ø"/>
            </a:pPr>
            <a:r>
              <a:rPr lang="en-US"/>
              <a:t>A basic assumption of linear regression is that sum of its residuals is 0, i.e. the residuals should be spread randomly around zero.</a:t>
            </a:r>
          </a:p>
          <a:p>
            <a:pPr>
              <a:buFont typeface="Wingdings" panose="05000000000000000000" pitchFamily="2" charset="2"/>
              <a:buChar char="Ø"/>
            </a:pPr>
            <a:r>
              <a:rPr lang="en-US"/>
              <a:t>Repetitively leverage the patterns in residuals and strengthen a model with weak predictions and make it better.</a:t>
            </a:r>
            <a:endParaRPr lang="en-US" dirty="0"/>
          </a:p>
        </p:txBody>
      </p:sp>
      <p:sp>
        <p:nvSpPr>
          <p:cNvPr id="146" name="Rectangle 145">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8" name="Rectangle 147">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6918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0561B3-A31C-404B-943F-52573FE3A4F2}"/>
              </a:ext>
            </a:extLst>
          </p:cNvPr>
          <p:cNvSpPr>
            <a:spLocks noGrp="1"/>
          </p:cNvSpPr>
          <p:nvPr>
            <p:ph type="title"/>
          </p:nvPr>
        </p:nvSpPr>
        <p:spPr>
          <a:xfrm>
            <a:off x="6411685" y="634946"/>
            <a:ext cx="5127171" cy="1450757"/>
          </a:xfrm>
        </p:spPr>
        <p:txBody>
          <a:bodyPr>
            <a:normAutofit/>
          </a:bodyPr>
          <a:lstStyle/>
          <a:p>
            <a:r>
              <a:rPr lang="en-US" sz="4400" b="1"/>
              <a:t>Steps to fit a Gradient Boosting model</a:t>
            </a:r>
          </a:p>
        </p:txBody>
      </p:sp>
      <p:pic>
        <p:nvPicPr>
          <p:cNvPr id="6151" name="Picture 4" descr="A screenshot of a cell phone&#10;&#10;Description automatically generated">
            <a:extLst>
              <a:ext uri="{FF2B5EF4-FFF2-40B4-BE49-F238E27FC236}">
                <a16:creationId xmlns:a16="http://schemas.microsoft.com/office/drawing/2014/main" id="{DAE8E788-0AE2-4E3E-9BBF-11813BC1AED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192" y="1136031"/>
            <a:ext cx="5451627" cy="4265897"/>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Straight Connector 79">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6153" name="Content Placeholder 6152">
            <a:extLst>
              <a:ext uri="{FF2B5EF4-FFF2-40B4-BE49-F238E27FC236}">
                <a16:creationId xmlns:a16="http://schemas.microsoft.com/office/drawing/2014/main" id="{F36819B7-7593-4227-91BD-3D09E35EE724}"/>
              </a:ext>
            </a:extLst>
          </p:cNvPr>
          <p:cNvSpPr>
            <a:spLocks noGrp="1"/>
          </p:cNvSpPr>
          <p:nvPr>
            <p:ph idx="1"/>
          </p:nvPr>
        </p:nvSpPr>
        <p:spPr>
          <a:xfrm>
            <a:off x="6411684" y="2198914"/>
            <a:ext cx="5127172" cy="3670180"/>
          </a:xfrm>
        </p:spPr>
        <p:txBody>
          <a:bodyPr>
            <a:normAutofit/>
          </a:bodyPr>
          <a:lstStyle/>
          <a:p>
            <a:pPr>
              <a:buFont typeface="Wingdings" panose="05000000000000000000" pitchFamily="2" charset="2"/>
              <a:buChar char="Ø"/>
            </a:pPr>
            <a:r>
              <a:rPr lang="en-US" sz="1700" i="1"/>
              <a:t>Fit a model, let’s say decision tree on data</a:t>
            </a:r>
            <a:r>
              <a:rPr lang="en-US" sz="1700" b="1"/>
              <a:t> </a:t>
            </a:r>
            <a:r>
              <a:rPr lang="en-US" sz="1700" b="1" i="1"/>
              <a:t>[call x as input and y as output]</a:t>
            </a:r>
          </a:p>
          <a:p>
            <a:pPr>
              <a:buFont typeface="Wingdings" panose="05000000000000000000" pitchFamily="2" charset="2"/>
              <a:buChar char="Ø"/>
            </a:pPr>
            <a:r>
              <a:rPr lang="en-US" sz="1700" i="1"/>
              <a:t>Calculate error residuals: </a:t>
            </a:r>
            <a:r>
              <a:rPr lang="en-US" sz="1700" b="1" i="1"/>
              <a:t>e1=y-y_predicted1</a:t>
            </a:r>
          </a:p>
          <a:p>
            <a:pPr>
              <a:buFont typeface="Wingdings" panose="05000000000000000000" pitchFamily="2" charset="2"/>
              <a:buChar char="Ø"/>
            </a:pPr>
            <a:r>
              <a:rPr lang="en-US" sz="1700" i="1"/>
              <a:t>Fit a new model on error residuals as target variable with same input variables </a:t>
            </a:r>
            <a:r>
              <a:rPr lang="en-US" sz="1700" b="1" i="1"/>
              <a:t>[call it e1_predicted]</a:t>
            </a:r>
          </a:p>
          <a:p>
            <a:pPr>
              <a:buFont typeface="Wingdings" panose="05000000000000000000" pitchFamily="2" charset="2"/>
              <a:buChar char="Ø"/>
            </a:pPr>
            <a:r>
              <a:rPr lang="en-US" sz="1700" i="1"/>
              <a:t>Add the predicted residuals to the previous predictions</a:t>
            </a:r>
            <a:br>
              <a:rPr lang="en-US" sz="1700"/>
            </a:br>
            <a:r>
              <a:rPr lang="en-US" sz="1700" b="1" i="1"/>
              <a:t>y_predicted2 = y_predicted1 + e1_predicted</a:t>
            </a:r>
          </a:p>
          <a:p>
            <a:pPr>
              <a:buFont typeface="Wingdings" panose="05000000000000000000" pitchFamily="2" charset="2"/>
              <a:buChar char="Ø"/>
            </a:pPr>
            <a:r>
              <a:rPr lang="en-US" sz="1700" i="1"/>
              <a:t>Fit another model on residuals that is still left. i.e. </a:t>
            </a:r>
            <a:r>
              <a:rPr lang="en-US" sz="1700" b="1" i="1"/>
              <a:t>[e2 = y - y_predicted2]</a:t>
            </a:r>
            <a:r>
              <a:rPr lang="en-US" sz="1700" i="1"/>
              <a:t>and repeat steps 2 to 5 until it starts overfitting, or the sum of residuals become constant.</a:t>
            </a:r>
            <a:endParaRPr lang="en-US" sz="1700"/>
          </a:p>
        </p:txBody>
      </p:sp>
      <p:sp>
        <p:nvSpPr>
          <p:cNvPr id="82" name="Rectangle 81">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 name="Rectangle 83">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50426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2" name="Rectangle 79">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00561B3-A31C-404B-943F-52573FE3A4F2}"/>
              </a:ext>
            </a:extLst>
          </p:cNvPr>
          <p:cNvSpPr>
            <a:spLocks noGrp="1"/>
          </p:cNvSpPr>
          <p:nvPr>
            <p:ph type="title"/>
          </p:nvPr>
        </p:nvSpPr>
        <p:spPr>
          <a:xfrm>
            <a:off x="145915" y="2013625"/>
            <a:ext cx="3894155" cy="2130357"/>
          </a:xfrm>
        </p:spPr>
        <p:txBody>
          <a:bodyPr vert="horz" lIns="91440" tIns="45720" rIns="91440" bIns="45720" rtlCol="0">
            <a:normAutofit/>
          </a:bodyPr>
          <a:lstStyle/>
          <a:p>
            <a:br>
              <a:rPr lang="en-US" sz="3600" b="1" dirty="0">
                <a:solidFill>
                  <a:srgbClr val="FFFFFF"/>
                </a:solidFill>
              </a:rPr>
            </a:br>
            <a:r>
              <a:rPr lang="en-US" sz="3600" b="1" dirty="0">
                <a:solidFill>
                  <a:srgbClr val="FFFFFF"/>
                </a:solidFill>
              </a:rPr>
              <a:t>Visualization of working Gradient Boosting Tree</a:t>
            </a:r>
          </a:p>
        </p:txBody>
      </p:sp>
      <p:sp>
        <p:nvSpPr>
          <p:cNvPr id="83" name="Rectangle 82">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173" name="Picture 2">
            <a:extLst>
              <a:ext uri="{FF2B5EF4-FFF2-40B4-BE49-F238E27FC236}">
                <a16:creationId xmlns:a16="http://schemas.microsoft.com/office/drawing/2014/main" id="{A9F486AF-C31A-406D-94AA-69EB4A575E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844"/>
          <a:stretch/>
        </p:blipFill>
        <p:spPr bwMode="auto">
          <a:xfrm>
            <a:off x="5662011" y="640080"/>
            <a:ext cx="4958093" cy="557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4029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00561B3-A31C-404B-943F-52573FE3A4F2}"/>
              </a:ext>
            </a:extLst>
          </p:cNvPr>
          <p:cNvSpPr>
            <a:spLocks noGrp="1"/>
          </p:cNvSpPr>
          <p:nvPr>
            <p:ph type="title"/>
          </p:nvPr>
        </p:nvSpPr>
        <p:spPr>
          <a:xfrm>
            <a:off x="482989" y="2053805"/>
            <a:ext cx="3084844" cy="2103875"/>
          </a:xfrm>
        </p:spPr>
        <p:txBody>
          <a:bodyPr>
            <a:normAutofit/>
          </a:bodyPr>
          <a:lstStyle/>
          <a:p>
            <a:br>
              <a:rPr lang="en-US" sz="3300" b="1" dirty="0">
                <a:solidFill>
                  <a:srgbClr val="FFFFFF"/>
                </a:solidFill>
              </a:rPr>
            </a:br>
            <a:r>
              <a:rPr lang="en-US" sz="3300" b="1" dirty="0">
                <a:solidFill>
                  <a:srgbClr val="FFFFFF"/>
                </a:solidFill>
              </a:rPr>
              <a:t>Visualization of working Gradient Boosting Tree</a:t>
            </a:r>
          </a:p>
        </p:txBody>
      </p:sp>
      <p:sp>
        <p:nvSpPr>
          <p:cNvPr id="78" name="Rectangle 77">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197" name="Picture 2">
            <a:extLst>
              <a:ext uri="{FF2B5EF4-FFF2-40B4-BE49-F238E27FC236}">
                <a16:creationId xmlns:a16="http://schemas.microsoft.com/office/drawing/2014/main" id="{930486EE-5B35-4BEB-A15B-CAAC24D113A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665892" y="640080"/>
            <a:ext cx="4950332" cy="557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9337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4339BB-F06C-4F08-804A-05CE73776C05}"/>
              </a:ext>
            </a:extLst>
          </p:cNvPr>
          <p:cNvSpPr>
            <a:spLocks noGrp="1"/>
          </p:cNvSpPr>
          <p:nvPr>
            <p:ph type="title"/>
          </p:nvPr>
        </p:nvSpPr>
        <p:spPr>
          <a:xfrm>
            <a:off x="6411685" y="634946"/>
            <a:ext cx="5127171" cy="1450757"/>
          </a:xfrm>
        </p:spPr>
        <p:txBody>
          <a:bodyPr>
            <a:normAutofit/>
          </a:bodyPr>
          <a:lstStyle/>
          <a:p>
            <a:r>
              <a:rPr lang="en-US" b="1"/>
              <a:t>Gradient Boosting For Classification</a:t>
            </a:r>
          </a:p>
        </p:txBody>
      </p:sp>
      <p:pic>
        <p:nvPicPr>
          <p:cNvPr id="7" name="Content Placeholder 3">
            <a:extLst>
              <a:ext uri="{FF2B5EF4-FFF2-40B4-BE49-F238E27FC236}">
                <a16:creationId xmlns:a16="http://schemas.microsoft.com/office/drawing/2014/main" id="{AB4BE8F1-BAEF-40AD-9FE4-D1ACF8D8C0F6}"/>
              </a:ext>
            </a:extLst>
          </p:cNvPr>
          <p:cNvPicPr>
            <a:picLocks noChangeAspect="1"/>
          </p:cNvPicPr>
          <p:nvPr/>
        </p:nvPicPr>
        <p:blipFill rotWithShape="1">
          <a:blip r:embed="rId2"/>
          <a:srcRect l="3920" t="34630" r="63298" b="7575"/>
          <a:stretch/>
        </p:blipFill>
        <p:spPr>
          <a:xfrm>
            <a:off x="723153" y="645106"/>
            <a:ext cx="5291705" cy="5247747"/>
          </a:xfrm>
          <a:prstGeom prst="rect">
            <a:avLst/>
          </a:prstGeom>
        </p:spPr>
      </p:pic>
      <p:cxnSp>
        <p:nvCxnSpPr>
          <p:cNvPr id="14" name="Straight Connector 13">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03F47789-CE31-4502-A0E1-306F5C7E689E}"/>
              </a:ext>
            </a:extLst>
          </p:cNvPr>
          <p:cNvSpPr>
            <a:spLocks noGrp="1"/>
          </p:cNvSpPr>
          <p:nvPr>
            <p:ph idx="1"/>
          </p:nvPr>
        </p:nvSpPr>
        <p:spPr>
          <a:xfrm>
            <a:off x="6411685" y="2198914"/>
            <a:ext cx="5203142" cy="3670180"/>
          </a:xfrm>
        </p:spPr>
        <p:txBody>
          <a:bodyPr>
            <a:normAutofit/>
          </a:bodyPr>
          <a:lstStyle/>
          <a:p>
            <a:pPr>
              <a:buFont typeface="Wingdings" panose="05000000000000000000" pitchFamily="2" charset="2"/>
              <a:buChar char="Ø"/>
            </a:pPr>
            <a:r>
              <a:rPr lang="en-US" dirty="0"/>
              <a:t>Initial prediction for every individual is </a:t>
            </a:r>
            <a:r>
              <a:rPr lang="en-US" b="1" dirty="0"/>
              <a:t>log(odds) who loves Troll 2 is log(4/2) = 0.69(prob of loving troll2)</a:t>
            </a:r>
          </a:p>
          <a:p>
            <a:pPr>
              <a:buFont typeface="Wingdings" panose="05000000000000000000" pitchFamily="2" charset="2"/>
              <a:buChar char="Ø"/>
            </a:pPr>
            <a:r>
              <a:rPr lang="en-US" dirty="0"/>
              <a:t>Convert log(odds) to Probability.   </a:t>
            </a:r>
            <a:r>
              <a:rPr lang="en-US" dirty="0" err="1"/>
              <a:t>i.e</a:t>
            </a:r>
            <a:r>
              <a:rPr lang="en-US" dirty="0"/>
              <a:t>, </a:t>
            </a:r>
            <a:r>
              <a:rPr lang="en-US" b="1" dirty="0"/>
              <a:t>Probability = e^log(odds)/(1+e^log(odds)) = 0.66</a:t>
            </a:r>
          </a:p>
          <a:p>
            <a:pPr>
              <a:buFont typeface="Wingdings" panose="05000000000000000000" pitchFamily="2" charset="2"/>
              <a:buChar char="Ø"/>
            </a:pPr>
            <a:r>
              <a:rPr lang="en-US" dirty="0"/>
              <a:t>We can measure how bad initial prediction is by calculating </a:t>
            </a:r>
            <a:r>
              <a:rPr lang="en-US" b="1" dirty="0"/>
              <a:t>residuals</a:t>
            </a:r>
            <a:r>
              <a:rPr lang="en-US" dirty="0"/>
              <a:t>.                          	</a:t>
            </a:r>
            <a:r>
              <a:rPr lang="en-US" b="1" dirty="0"/>
              <a:t>Residuals=Observed-Predicted</a:t>
            </a:r>
          </a:p>
          <a:p>
            <a:pPr marL="0" indent="0">
              <a:buNone/>
            </a:pPr>
            <a:endParaRPr lang="en-US" dirty="0"/>
          </a:p>
        </p:txBody>
      </p:sp>
      <p:sp>
        <p:nvSpPr>
          <p:cNvPr id="16" name="Rectangle 15">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70904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42B8C0-9294-4563-A977-36D7DF4DDA12}"/>
              </a:ext>
            </a:extLst>
          </p:cNvPr>
          <p:cNvSpPr>
            <a:spLocks noGrp="1"/>
          </p:cNvSpPr>
          <p:nvPr>
            <p:ph type="title"/>
          </p:nvPr>
        </p:nvSpPr>
        <p:spPr>
          <a:xfrm>
            <a:off x="6411685" y="634946"/>
            <a:ext cx="5127171" cy="1450757"/>
          </a:xfrm>
        </p:spPr>
        <p:txBody>
          <a:bodyPr>
            <a:normAutofit/>
          </a:bodyPr>
          <a:lstStyle/>
          <a:p>
            <a:r>
              <a:rPr lang="en-US" b="1"/>
              <a:t>Gradient Boosting For Classification</a:t>
            </a:r>
          </a:p>
        </p:txBody>
      </p:sp>
      <p:pic>
        <p:nvPicPr>
          <p:cNvPr id="7" name="Content Placeholder 3">
            <a:extLst>
              <a:ext uri="{FF2B5EF4-FFF2-40B4-BE49-F238E27FC236}">
                <a16:creationId xmlns:a16="http://schemas.microsoft.com/office/drawing/2014/main" id="{45C3FA79-95D9-4952-A067-3CDD48579F61}"/>
              </a:ext>
            </a:extLst>
          </p:cNvPr>
          <p:cNvPicPr>
            <a:picLocks noChangeAspect="1"/>
          </p:cNvPicPr>
          <p:nvPr/>
        </p:nvPicPr>
        <p:blipFill rotWithShape="1">
          <a:blip r:embed="rId3"/>
          <a:srcRect l="3649" t="33905" r="55136" b="7333"/>
          <a:stretch/>
        </p:blipFill>
        <p:spPr>
          <a:xfrm>
            <a:off x="643192" y="1082931"/>
            <a:ext cx="5451627" cy="4372097"/>
          </a:xfrm>
          <a:prstGeom prst="rect">
            <a:avLst/>
          </a:prstGeom>
        </p:spPr>
      </p:pic>
      <p:cxnSp>
        <p:nvCxnSpPr>
          <p:cNvPr id="14" name="Straight Connector 13">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F6031700-A298-4B4A-89A9-43507AF1BF06}"/>
              </a:ext>
            </a:extLst>
          </p:cNvPr>
          <p:cNvSpPr>
            <a:spLocks noGrp="1"/>
          </p:cNvSpPr>
          <p:nvPr>
            <p:ph idx="1"/>
          </p:nvPr>
        </p:nvSpPr>
        <p:spPr>
          <a:xfrm>
            <a:off x="6411684" y="2198914"/>
            <a:ext cx="5127172" cy="3670180"/>
          </a:xfrm>
        </p:spPr>
        <p:txBody>
          <a:bodyPr>
            <a:normAutofit/>
          </a:bodyPr>
          <a:lstStyle/>
          <a:p>
            <a:pPr>
              <a:buFont typeface="Wingdings" panose="05000000000000000000" pitchFamily="2" charset="2"/>
              <a:buChar char="Ø"/>
            </a:pPr>
            <a:r>
              <a:rPr lang="en-US" dirty="0"/>
              <a:t>Now we build a tree of independent variables to predict residuals.</a:t>
            </a:r>
          </a:p>
          <a:p>
            <a:pPr>
              <a:buFont typeface="Wingdings" panose="05000000000000000000" pitchFamily="2" charset="2"/>
              <a:buChar char="Ø"/>
            </a:pPr>
            <a:r>
              <a:rPr lang="en-US" dirty="0"/>
              <a:t>Formula for Transformation:</a:t>
            </a:r>
          </a:p>
          <a:p>
            <a:pPr>
              <a:buFont typeface="Wingdings" panose="05000000000000000000" pitchFamily="2" charset="2"/>
              <a:buChar char="Ø"/>
            </a:pPr>
            <a:endParaRPr lang="en-US" dirty="0"/>
          </a:p>
          <a:p>
            <a:pPr>
              <a:buFont typeface="Wingdings" panose="05000000000000000000" pitchFamily="2" charset="2"/>
              <a:buChar char="Ø"/>
            </a:pPr>
            <a:endParaRPr lang="en-US" dirty="0"/>
          </a:p>
        </p:txBody>
      </p:sp>
      <p:sp>
        <p:nvSpPr>
          <p:cNvPr id="16" name="Rectangle 15">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a:extLst>
              <a:ext uri="{FF2B5EF4-FFF2-40B4-BE49-F238E27FC236}">
                <a16:creationId xmlns:a16="http://schemas.microsoft.com/office/drawing/2014/main" id="{8B94E251-6140-4DE5-BE59-F91DED86BBC2}"/>
              </a:ext>
            </a:extLst>
          </p:cNvPr>
          <p:cNvPicPr>
            <a:picLocks noChangeAspect="1"/>
          </p:cNvPicPr>
          <p:nvPr/>
        </p:nvPicPr>
        <p:blipFill rotWithShape="1">
          <a:blip r:embed="rId4"/>
          <a:srcRect l="5276" t="53475" r="57473" b="38014"/>
          <a:stretch/>
        </p:blipFill>
        <p:spPr>
          <a:xfrm>
            <a:off x="6618841" y="3334521"/>
            <a:ext cx="4541651" cy="583659"/>
          </a:xfrm>
          <a:prstGeom prst="rect">
            <a:avLst/>
          </a:prstGeom>
        </p:spPr>
      </p:pic>
    </p:spTree>
    <p:extLst>
      <p:ext uri="{BB962C8B-B14F-4D97-AF65-F5344CB8AC3E}">
        <p14:creationId xmlns:p14="http://schemas.microsoft.com/office/powerpoint/2010/main" val="2520718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7AE787-6945-433B-A5A6-B2716E8D063F}"/>
              </a:ext>
            </a:extLst>
          </p:cNvPr>
          <p:cNvSpPr>
            <a:spLocks noGrp="1"/>
          </p:cNvSpPr>
          <p:nvPr>
            <p:ph type="title"/>
          </p:nvPr>
        </p:nvSpPr>
        <p:spPr>
          <a:xfrm>
            <a:off x="7859485" y="634946"/>
            <a:ext cx="3690257" cy="1450757"/>
          </a:xfrm>
        </p:spPr>
        <p:txBody>
          <a:bodyPr>
            <a:normAutofit/>
          </a:bodyPr>
          <a:lstStyle/>
          <a:p>
            <a:r>
              <a:rPr lang="en-US" sz="3700" b="1" dirty="0"/>
              <a:t>Gradient Boosting For Classification</a:t>
            </a:r>
          </a:p>
        </p:txBody>
      </p:sp>
      <p:pic>
        <p:nvPicPr>
          <p:cNvPr id="7" name="Content Placeholder 3">
            <a:extLst>
              <a:ext uri="{FF2B5EF4-FFF2-40B4-BE49-F238E27FC236}">
                <a16:creationId xmlns:a16="http://schemas.microsoft.com/office/drawing/2014/main" id="{0718295B-0484-48D1-8777-7D273F5F5508}"/>
              </a:ext>
            </a:extLst>
          </p:cNvPr>
          <p:cNvPicPr>
            <a:picLocks noChangeAspect="1"/>
          </p:cNvPicPr>
          <p:nvPr/>
        </p:nvPicPr>
        <p:blipFill rotWithShape="1">
          <a:blip r:embed="rId2"/>
          <a:srcRect l="41968" t="15791" r="33617" b="56766"/>
          <a:stretch/>
        </p:blipFill>
        <p:spPr>
          <a:xfrm>
            <a:off x="634000" y="1112883"/>
            <a:ext cx="6194806" cy="3916738"/>
          </a:xfrm>
          <a:prstGeom prst="rect">
            <a:avLst/>
          </a:prstGeom>
        </p:spPr>
      </p:pic>
      <p:cxnSp>
        <p:nvCxnSpPr>
          <p:cNvPr id="14" name="Straight Connector 13">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9E7DC94F-2B0C-4B36-8A53-CE59DC41EFE0}"/>
              </a:ext>
            </a:extLst>
          </p:cNvPr>
          <p:cNvSpPr>
            <a:spLocks noGrp="1"/>
          </p:cNvSpPr>
          <p:nvPr>
            <p:ph idx="1"/>
          </p:nvPr>
        </p:nvSpPr>
        <p:spPr>
          <a:xfrm>
            <a:off x="7462807" y="2198914"/>
            <a:ext cx="4086936" cy="3670180"/>
          </a:xfrm>
        </p:spPr>
        <p:txBody>
          <a:bodyPr>
            <a:normAutofit/>
          </a:bodyPr>
          <a:lstStyle/>
          <a:p>
            <a:pPr>
              <a:buFont typeface="Wingdings" panose="05000000000000000000" pitchFamily="2" charset="2"/>
              <a:buChar char="Ø"/>
            </a:pPr>
            <a:r>
              <a:rPr lang="en-US" dirty="0"/>
              <a:t>Here we are limiting number of leaves to 3, but people in general set the values between 8 and 32.</a:t>
            </a:r>
          </a:p>
          <a:p>
            <a:pPr>
              <a:buFont typeface="Wingdings" panose="05000000000000000000" pitchFamily="2" charset="2"/>
              <a:buChar char="Ø"/>
            </a:pPr>
            <a:r>
              <a:rPr lang="en-US" dirty="0"/>
              <a:t>1</a:t>
            </a:r>
            <a:r>
              <a:rPr lang="en-US" baseline="30000" dirty="0"/>
              <a:t>st</a:t>
            </a:r>
            <a:r>
              <a:rPr lang="en-US" dirty="0"/>
              <a:t> Leaf Output = -0.7/(0.7*0.3) = -3.3</a:t>
            </a:r>
          </a:p>
          <a:p>
            <a:pPr>
              <a:buFont typeface="Wingdings" panose="05000000000000000000" pitchFamily="2" charset="2"/>
              <a:buChar char="Ø"/>
            </a:pPr>
            <a:r>
              <a:rPr lang="en-US" dirty="0"/>
              <a:t>2</a:t>
            </a:r>
            <a:r>
              <a:rPr lang="en-US" baseline="30000" dirty="0"/>
              <a:t>nd</a:t>
            </a:r>
            <a:r>
              <a:rPr lang="en-US" dirty="0"/>
              <a:t> Leaf Output = -0.4/2*(0.7*0.3)=-1</a:t>
            </a:r>
          </a:p>
          <a:p>
            <a:pPr>
              <a:buFont typeface="Wingdings" panose="05000000000000000000" pitchFamily="2" charset="2"/>
              <a:buChar char="Ø"/>
            </a:pPr>
            <a:r>
              <a:rPr lang="en-US" dirty="0"/>
              <a:t>3</a:t>
            </a:r>
            <a:r>
              <a:rPr lang="en-US" baseline="30000" dirty="0"/>
              <a:t>rd</a:t>
            </a:r>
            <a:r>
              <a:rPr lang="en-US" dirty="0"/>
              <a:t> Leaf Output = 0.9/3*(0.7*0.3)=1.4</a:t>
            </a:r>
          </a:p>
          <a:p>
            <a:pPr marL="0" indent="0">
              <a:buNone/>
            </a:pPr>
            <a:r>
              <a:rPr lang="en-US" dirty="0"/>
              <a:t>Now update our predictions by combining the initial leaf with new tree</a:t>
            </a:r>
          </a:p>
          <a:p>
            <a:pPr marL="0" indent="0">
              <a:buNone/>
            </a:pPr>
            <a:endParaRPr lang="en-US" dirty="0"/>
          </a:p>
        </p:txBody>
      </p:sp>
      <p:sp>
        <p:nvSpPr>
          <p:cNvPr id="16" name="Rectangle 15">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4567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E5958DBC-F4DA-42A8-8C52-860179790E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8679D6-0AFC-4AC7-A3AC-517F5C60238A}"/>
              </a:ext>
            </a:extLst>
          </p:cNvPr>
          <p:cNvSpPr>
            <a:spLocks noGrp="1"/>
          </p:cNvSpPr>
          <p:nvPr>
            <p:ph type="title"/>
          </p:nvPr>
        </p:nvSpPr>
        <p:spPr>
          <a:xfrm>
            <a:off x="5144679" y="634946"/>
            <a:ext cx="6405063" cy="1450757"/>
          </a:xfrm>
        </p:spPr>
        <p:txBody>
          <a:bodyPr>
            <a:normAutofit/>
          </a:bodyPr>
          <a:lstStyle/>
          <a:p>
            <a:r>
              <a:rPr lang="en-US" b="1"/>
              <a:t>Gradient Boosting For Classification</a:t>
            </a:r>
          </a:p>
        </p:txBody>
      </p:sp>
      <p:pic>
        <p:nvPicPr>
          <p:cNvPr id="7" name="Content Placeholder 3">
            <a:extLst>
              <a:ext uri="{FF2B5EF4-FFF2-40B4-BE49-F238E27FC236}">
                <a16:creationId xmlns:a16="http://schemas.microsoft.com/office/drawing/2014/main" id="{ACBB38A5-392C-43BD-ABAD-5C2D135332A2}"/>
              </a:ext>
            </a:extLst>
          </p:cNvPr>
          <p:cNvPicPr>
            <a:picLocks noChangeAspect="1"/>
          </p:cNvPicPr>
          <p:nvPr/>
        </p:nvPicPr>
        <p:blipFill rotWithShape="1">
          <a:blip r:embed="rId3"/>
          <a:srcRect l="3648" t="33662" r="63435" b="8543"/>
          <a:stretch/>
        </p:blipFill>
        <p:spPr>
          <a:xfrm>
            <a:off x="813114" y="581097"/>
            <a:ext cx="3662068" cy="2811853"/>
          </a:xfrm>
          <a:prstGeom prst="rect">
            <a:avLst/>
          </a:prstGeom>
        </p:spPr>
      </p:pic>
      <p:cxnSp>
        <p:nvCxnSpPr>
          <p:cNvPr id="36" name="Straight Connector 35">
            <a:extLst>
              <a:ext uri="{FF2B5EF4-FFF2-40B4-BE49-F238E27FC236}">
                <a16:creationId xmlns:a16="http://schemas.microsoft.com/office/drawing/2014/main" id="{79FCC9A9-2031-4283-9B27-34B62BB7F30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81247" y="2086188"/>
            <a:ext cx="5852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A975F571-6037-47B0-A798-1E8ED32549C9}"/>
              </a:ext>
            </a:extLst>
          </p:cNvPr>
          <p:cNvPicPr>
            <a:picLocks noChangeAspect="1"/>
          </p:cNvPicPr>
          <p:nvPr/>
        </p:nvPicPr>
        <p:blipFill rotWithShape="1">
          <a:blip r:embed="rId4"/>
          <a:srcRect l="6622" t="38440" r="62580" b="24539"/>
          <a:stretch/>
        </p:blipFill>
        <p:spPr>
          <a:xfrm>
            <a:off x="813114" y="3625569"/>
            <a:ext cx="3662068" cy="2476136"/>
          </a:xfrm>
          <a:prstGeom prst="rect">
            <a:avLst/>
          </a:prstGeom>
        </p:spPr>
      </p:pic>
      <p:sp>
        <p:nvSpPr>
          <p:cNvPr id="9" name="Content Placeholder 8">
            <a:extLst>
              <a:ext uri="{FF2B5EF4-FFF2-40B4-BE49-F238E27FC236}">
                <a16:creationId xmlns:a16="http://schemas.microsoft.com/office/drawing/2014/main" id="{1FE963C9-B326-4E42-B935-CFB98270EC07}"/>
              </a:ext>
            </a:extLst>
          </p:cNvPr>
          <p:cNvSpPr>
            <a:spLocks noGrp="1"/>
          </p:cNvSpPr>
          <p:nvPr>
            <p:ph idx="1"/>
          </p:nvPr>
        </p:nvSpPr>
        <p:spPr>
          <a:xfrm>
            <a:off x="5144679" y="2198914"/>
            <a:ext cx="6405063" cy="3670180"/>
          </a:xfrm>
        </p:spPr>
        <p:txBody>
          <a:bodyPr>
            <a:normAutofit/>
          </a:bodyPr>
          <a:lstStyle/>
          <a:p>
            <a:pPr>
              <a:buFont typeface="Wingdings" panose="05000000000000000000" pitchFamily="2" charset="2"/>
              <a:buChar char="Ø"/>
            </a:pPr>
            <a:r>
              <a:rPr lang="en-US"/>
              <a:t>Log(odds) for first person is 0.7 + (0.8*1.4) = 1.8</a:t>
            </a:r>
          </a:p>
          <a:p>
            <a:pPr>
              <a:buFont typeface="Wingdings" panose="05000000000000000000" pitchFamily="2" charset="2"/>
              <a:buChar char="Ø"/>
            </a:pPr>
            <a:r>
              <a:rPr lang="en-US"/>
              <a:t>Now convert it into prediction </a:t>
            </a:r>
          </a:p>
          <a:p>
            <a:pPr>
              <a:buFont typeface="Wingdings" panose="05000000000000000000" pitchFamily="2" charset="2"/>
              <a:buChar char="Ø"/>
            </a:pPr>
            <a:r>
              <a:rPr lang="en-US" b="1"/>
              <a:t>Prediction</a:t>
            </a:r>
            <a:r>
              <a:rPr lang="en-US"/>
              <a:t> is </a:t>
            </a:r>
            <a:r>
              <a:rPr lang="en-US" b="1"/>
              <a:t>e^1.8/(1+e^1.8)=0.9</a:t>
            </a:r>
          </a:p>
          <a:p>
            <a:pPr>
              <a:buFont typeface="Wingdings" panose="05000000000000000000" pitchFamily="2" charset="2"/>
              <a:buChar char="Ø"/>
            </a:pPr>
            <a:r>
              <a:rPr lang="en-US" b="1"/>
              <a:t>Add all the trees. This process repeats until we have made the maximum number of trees specified or the residuals get super small.</a:t>
            </a:r>
          </a:p>
          <a:p>
            <a:pPr>
              <a:buFont typeface="Wingdings" panose="05000000000000000000" pitchFamily="2" charset="2"/>
              <a:buChar char="Ø"/>
            </a:pPr>
            <a:endParaRPr lang="en-US" b="1"/>
          </a:p>
        </p:txBody>
      </p:sp>
      <p:sp>
        <p:nvSpPr>
          <p:cNvPr id="38" name="Rectangle 37">
            <a:extLst>
              <a:ext uri="{FF2B5EF4-FFF2-40B4-BE49-F238E27FC236}">
                <a16:creationId xmlns:a16="http://schemas.microsoft.com/office/drawing/2014/main" id="{51DDD252-D7C8-4CE5-9C61-D60D722BC2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Rectangle 39">
            <a:extLst>
              <a:ext uri="{FF2B5EF4-FFF2-40B4-BE49-F238E27FC236}">
                <a16:creationId xmlns:a16="http://schemas.microsoft.com/office/drawing/2014/main" id="{2FBD75F5-C49C-4F6A-8D43-7A5939C23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47235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75DEFE-678C-4233-A4FD-85A88D5B4C3E}"/>
              </a:ext>
            </a:extLst>
          </p:cNvPr>
          <p:cNvSpPr>
            <a:spLocks noGrp="1"/>
          </p:cNvSpPr>
          <p:nvPr>
            <p:ph type="title"/>
          </p:nvPr>
        </p:nvSpPr>
        <p:spPr>
          <a:xfrm>
            <a:off x="7859485" y="634946"/>
            <a:ext cx="3690257" cy="1450757"/>
          </a:xfrm>
        </p:spPr>
        <p:txBody>
          <a:bodyPr>
            <a:normAutofit/>
          </a:bodyPr>
          <a:lstStyle/>
          <a:p>
            <a:r>
              <a:rPr lang="en-US" sz="3700" b="1" dirty="0"/>
              <a:t>Gradient Boosting For Classification</a:t>
            </a:r>
          </a:p>
        </p:txBody>
      </p:sp>
      <p:pic>
        <p:nvPicPr>
          <p:cNvPr id="7" name="Content Placeholder 3">
            <a:extLst>
              <a:ext uri="{FF2B5EF4-FFF2-40B4-BE49-F238E27FC236}">
                <a16:creationId xmlns:a16="http://schemas.microsoft.com/office/drawing/2014/main" id="{0A91A048-06B5-47E0-B16D-2D96A80631D9}"/>
              </a:ext>
            </a:extLst>
          </p:cNvPr>
          <p:cNvPicPr>
            <a:picLocks noChangeAspect="1"/>
          </p:cNvPicPr>
          <p:nvPr/>
        </p:nvPicPr>
        <p:blipFill rotWithShape="1">
          <a:blip r:embed="rId2"/>
          <a:srcRect l="9497" t="63936" r="69555" b="25954"/>
          <a:stretch/>
        </p:blipFill>
        <p:spPr>
          <a:xfrm>
            <a:off x="633999" y="2359363"/>
            <a:ext cx="6909801" cy="1875842"/>
          </a:xfrm>
          <a:prstGeom prst="rect">
            <a:avLst/>
          </a:prstGeom>
        </p:spPr>
      </p:pic>
      <p:cxnSp>
        <p:nvCxnSpPr>
          <p:cNvPr id="14" name="Straight Connector 13">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0B9E30B3-6E4F-49D5-ABAF-2C3D3441EEB3}"/>
              </a:ext>
            </a:extLst>
          </p:cNvPr>
          <p:cNvSpPr>
            <a:spLocks noGrp="1"/>
          </p:cNvSpPr>
          <p:nvPr>
            <p:ph idx="1"/>
          </p:nvPr>
        </p:nvSpPr>
        <p:spPr>
          <a:xfrm>
            <a:off x="7859485" y="2198914"/>
            <a:ext cx="4134719" cy="3670180"/>
          </a:xfrm>
        </p:spPr>
        <p:txBody>
          <a:bodyPr>
            <a:normAutofit/>
          </a:bodyPr>
          <a:lstStyle/>
          <a:p>
            <a:pPr>
              <a:buFont typeface="Wingdings" panose="05000000000000000000" pitchFamily="2" charset="2"/>
              <a:buChar char="Ø"/>
            </a:pPr>
            <a:r>
              <a:rPr lang="en-US" dirty="0"/>
              <a:t>Logs(Odds) Prediction who loves Troll2 = 0.7 + (0.8*1.4) + (0.8*0.6)=2.3</a:t>
            </a:r>
          </a:p>
          <a:p>
            <a:pPr>
              <a:buFont typeface="Wingdings" panose="05000000000000000000" pitchFamily="2" charset="2"/>
              <a:buChar char="Ø"/>
            </a:pPr>
            <a:r>
              <a:rPr lang="en-US" dirty="0"/>
              <a:t>Probability = e^2.3/(1+e^2.3) = 0.9</a:t>
            </a:r>
          </a:p>
          <a:p>
            <a:pPr>
              <a:buFont typeface="Wingdings" panose="05000000000000000000" pitchFamily="2" charset="2"/>
              <a:buChar char="Ø"/>
            </a:pPr>
            <a:r>
              <a:rPr lang="en-US" dirty="0"/>
              <a:t>Since we are using 0.5 as threshold value. 0.9&gt;0.5</a:t>
            </a:r>
          </a:p>
          <a:p>
            <a:pPr>
              <a:buFont typeface="Wingdings" panose="05000000000000000000" pitchFamily="2" charset="2"/>
              <a:buChar char="Ø"/>
            </a:pPr>
            <a:r>
              <a:rPr lang="en-US" dirty="0"/>
              <a:t>It means, this person loves Troll2.</a:t>
            </a:r>
          </a:p>
        </p:txBody>
      </p:sp>
      <p:sp>
        <p:nvSpPr>
          <p:cNvPr id="16" name="Rectangle 15">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78174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2">
            <a:extLst>
              <a:ext uri="{FF2B5EF4-FFF2-40B4-BE49-F238E27FC236}">
                <a16:creationId xmlns:a16="http://schemas.microsoft.com/office/drawing/2014/main" id="{D128464A-FDEB-4912-B784-04FA66D25BB1}"/>
              </a:ext>
            </a:extLst>
          </p:cNvPr>
          <p:cNvPicPr>
            <a:picLocks noChangeAspect="1"/>
          </p:cNvPicPr>
          <p:nvPr/>
        </p:nvPicPr>
        <p:blipFill rotWithShape="1">
          <a:blip r:embed="rId2"/>
          <a:srcRect l="5199" t="19557" r="36231" b="25415"/>
          <a:stretch/>
        </p:blipFill>
        <p:spPr>
          <a:xfrm>
            <a:off x="837945" y="1498869"/>
            <a:ext cx="5534521" cy="4378215"/>
          </a:xfrm>
          <a:prstGeom prst="rect">
            <a:avLst/>
          </a:prstGeom>
        </p:spPr>
      </p:pic>
      <p:sp>
        <p:nvSpPr>
          <p:cNvPr id="2" name="Rectangle 1">
            <a:extLst>
              <a:ext uri="{FF2B5EF4-FFF2-40B4-BE49-F238E27FC236}">
                <a16:creationId xmlns:a16="http://schemas.microsoft.com/office/drawing/2014/main" id="{73B190D7-D2A8-42F1-9C74-9D76B71AAEFF}"/>
              </a:ext>
            </a:extLst>
          </p:cNvPr>
          <p:cNvSpPr/>
          <p:nvPr/>
        </p:nvSpPr>
        <p:spPr>
          <a:xfrm>
            <a:off x="6686694" y="2511022"/>
            <a:ext cx="5191079" cy="1477328"/>
          </a:xfrm>
          <a:prstGeom prst="rect">
            <a:avLst/>
          </a:prstGeom>
        </p:spPr>
        <p:txBody>
          <a:bodyPr wrap="square">
            <a:spAutoFit/>
          </a:bodyPr>
          <a:lstStyle/>
          <a:p>
            <a:pPr>
              <a:buFont typeface="Wingdings" panose="05000000000000000000" pitchFamily="2" charset="2"/>
              <a:buChar char="Ø"/>
            </a:pPr>
            <a:r>
              <a:rPr lang="en-US" dirty="0"/>
              <a:t>Logs(Odds) Prediction who loves Troll2 =</a:t>
            </a:r>
          </a:p>
          <a:p>
            <a:r>
              <a:rPr lang="en-US" dirty="0"/>
              <a:t> 0.7 + (0.8*1.4) + (0.8*0.6)=2.3</a:t>
            </a:r>
          </a:p>
          <a:p>
            <a:pPr>
              <a:buFont typeface="Wingdings" panose="05000000000000000000" pitchFamily="2" charset="2"/>
              <a:buChar char="Ø"/>
            </a:pPr>
            <a:r>
              <a:rPr lang="en-US" dirty="0"/>
              <a:t>Probability = e^2.3/(1+e^2.3) = 0.9</a:t>
            </a:r>
          </a:p>
          <a:p>
            <a:pPr>
              <a:buFont typeface="Wingdings" panose="05000000000000000000" pitchFamily="2" charset="2"/>
              <a:buChar char="Ø"/>
            </a:pPr>
            <a:r>
              <a:rPr lang="en-US" dirty="0"/>
              <a:t>Since we are using 0.5 as threshold value. 0.9&gt;0.5</a:t>
            </a:r>
          </a:p>
          <a:p>
            <a:pPr>
              <a:buFont typeface="Wingdings" panose="05000000000000000000" pitchFamily="2" charset="2"/>
              <a:buChar char="Ø"/>
            </a:pPr>
            <a:r>
              <a:rPr lang="en-US" dirty="0"/>
              <a:t>It means, this person loves Troll2.</a:t>
            </a:r>
          </a:p>
        </p:txBody>
      </p:sp>
    </p:spTree>
    <p:extLst>
      <p:ext uri="{BB962C8B-B14F-4D97-AF65-F5344CB8AC3E}">
        <p14:creationId xmlns:p14="http://schemas.microsoft.com/office/powerpoint/2010/main" val="3129084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6"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00561B3-A31C-404B-943F-52573FE3A4F2}"/>
              </a:ext>
            </a:extLst>
          </p:cNvPr>
          <p:cNvSpPr>
            <a:spLocks noGrp="1"/>
          </p:cNvSpPr>
          <p:nvPr>
            <p:ph type="title"/>
          </p:nvPr>
        </p:nvSpPr>
        <p:spPr>
          <a:xfrm>
            <a:off x="492370" y="605896"/>
            <a:ext cx="3084844" cy="5646208"/>
          </a:xfrm>
        </p:spPr>
        <p:txBody>
          <a:bodyPr anchor="ctr">
            <a:normAutofit/>
          </a:bodyPr>
          <a:lstStyle/>
          <a:p>
            <a:r>
              <a:rPr lang="en-US" sz="3600" b="1">
                <a:solidFill>
                  <a:srgbClr val="FFFFFF"/>
                </a:solidFill>
              </a:rPr>
              <a:t>Todays Agenda</a:t>
            </a:r>
          </a:p>
        </p:txBody>
      </p:sp>
      <p:sp>
        <p:nvSpPr>
          <p:cNvPr id="17"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Content Placeholder 2">
            <a:extLst>
              <a:ext uri="{FF2B5EF4-FFF2-40B4-BE49-F238E27FC236}">
                <a16:creationId xmlns:a16="http://schemas.microsoft.com/office/drawing/2014/main" id="{DF80FC12-8B84-41FB-A1F3-203330D681C9}"/>
              </a:ext>
            </a:extLst>
          </p:cNvPr>
          <p:cNvSpPr>
            <a:spLocks noGrp="1"/>
          </p:cNvSpPr>
          <p:nvPr>
            <p:ph idx="1"/>
          </p:nvPr>
        </p:nvSpPr>
        <p:spPr>
          <a:xfrm>
            <a:off x="4742016" y="605896"/>
            <a:ext cx="6413663" cy="5646208"/>
          </a:xfrm>
        </p:spPr>
        <p:txBody>
          <a:bodyPr anchor="ctr">
            <a:normAutofit/>
          </a:bodyPr>
          <a:lstStyle/>
          <a:p>
            <a:pPr>
              <a:buFont typeface="Wingdings" panose="05000000000000000000" pitchFamily="2" charset="2"/>
              <a:buChar char="Ø"/>
            </a:pPr>
            <a:r>
              <a:rPr lang="en-US" sz="2400" dirty="0"/>
              <a:t>Description For Ensemble, Bagging and Boosting</a:t>
            </a:r>
          </a:p>
          <a:p>
            <a:pPr>
              <a:buFont typeface="Wingdings" panose="05000000000000000000" pitchFamily="2" charset="2"/>
              <a:buChar char="Ø"/>
            </a:pPr>
            <a:r>
              <a:rPr lang="en-US" sz="2400" dirty="0"/>
              <a:t>Gradient Boosting</a:t>
            </a:r>
          </a:p>
          <a:p>
            <a:pPr>
              <a:buFont typeface="Wingdings" panose="05000000000000000000" pitchFamily="2" charset="2"/>
              <a:buChar char="Ø"/>
            </a:pPr>
            <a:r>
              <a:rPr lang="en-US" sz="2400" dirty="0"/>
              <a:t>Boosting For Regression</a:t>
            </a:r>
          </a:p>
          <a:p>
            <a:pPr>
              <a:buFont typeface="Wingdings" panose="05000000000000000000" pitchFamily="2" charset="2"/>
              <a:buChar char="Ø"/>
            </a:pPr>
            <a:r>
              <a:rPr lang="en-US" sz="2400" dirty="0"/>
              <a:t>Boosting For Classification</a:t>
            </a:r>
          </a:p>
          <a:p>
            <a:pPr>
              <a:buFont typeface="Wingdings" panose="05000000000000000000" pitchFamily="2" charset="2"/>
              <a:buChar char="Ø"/>
            </a:pPr>
            <a:r>
              <a:rPr lang="en-US" sz="2400" dirty="0"/>
              <a:t>Python Implementation</a:t>
            </a:r>
          </a:p>
        </p:txBody>
      </p:sp>
    </p:spTree>
    <p:extLst>
      <p:ext uri="{BB962C8B-B14F-4D97-AF65-F5344CB8AC3E}">
        <p14:creationId xmlns:p14="http://schemas.microsoft.com/office/powerpoint/2010/main" val="34158227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561B3-A31C-404B-943F-52573FE3A4F2}"/>
              </a:ext>
            </a:extLst>
          </p:cNvPr>
          <p:cNvSpPr>
            <a:spLocks noGrp="1"/>
          </p:cNvSpPr>
          <p:nvPr>
            <p:ph type="title"/>
          </p:nvPr>
        </p:nvSpPr>
        <p:spPr/>
        <p:txBody>
          <a:bodyPr>
            <a:normAutofit/>
          </a:bodyPr>
          <a:lstStyle/>
          <a:p>
            <a:r>
              <a:rPr lang="en-US" sz="4000" b="1" dirty="0"/>
              <a:t>Parameter Tuning</a:t>
            </a:r>
          </a:p>
        </p:txBody>
      </p:sp>
      <p:sp>
        <p:nvSpPr>
          <p:cNvPr id="3" name="Content Placeholder 2">
            <a:extLst>
              <a:ext uri="{FF2B5EF4-FFF2-40B4-BE49-F238E27FC236}">
                <a16:creationId xmlns:a16="http://schemas.microsoft.com/office/drawing/2014/main" id="{DF80FC12-8B84-41FB-A1F3-203330D681C9}"/>
              </a:ext>
            </a:extLst>
          </p:cNvPr>
          <p:cNvSpPr>
            <a:spLocks noGrp="1"/>
          </p:cNvSpPr>
          <p:nvPr>
            <p:ph idx="1"/>
          </p:nvPr>
        </p:nvSpPr>
        <p:spPr/>
        <p:txBody>
          <a:bodyPr/>
          <a:lstStyle/>
          <a:p>
            <a:pPr>
              <a:buFont typeface="Wingdings" panose="05000000000000000000" pitchFamily="2" charset="2"/>
              <a:buChar char="Ø"/>
            </a:pPr>
            <a:r>
              <a:rPr lang="en-US" b="1" dirty="0"/>
              <a:t>Grid search </a:t>
            </a:r>
            <a:r>
              <a:rPr lang="en-US" dirty="0"/>
              <a:t>is an approach to parameter tuning that will methodically build and evaluate a model for each combination of algorithm parameters specified in a grid.</a:t>
            </a:r>
          </a:p>
          <a:p>
            <a:pPr>
              <a:buFont typeface="Wingdings" panose="05000000000000000000" pitchFamily="2" charset="2"/>
              <a:buChar char="Ø"/>
            </a:pPr>
            <a:r>
              <a:rPr lang="en-US" b="1" dirty="0"/>
              <a:t>Random search</a:t>
            </a:r>
            <a:r>
              <a:rPr lang="en-US" dirty="0"/>
              <a:t> is an approach to parameter tuning that will sample algorithm parameters from a random distribution (i.e. uniform) for a fixed number of iterations. A model is constructed and evaluated for each combination of parameters chosen.</a:t>
            </a:r>
          </a:p>
          <a:p>
            <a:pPr>
              <a:buFont typeface="Wingdings" panose="05000000000000000000" pitchFamily="2" charset="2"/>
              <a:buChar char="Ø"/>
            </a:pPr>
            <a:r>
              <a:rPr lang="en-US" dirty="0"/>
              <a:t>With small data sets and lots of resources, Grid Search will produce accurate results. However, with large data sets, the high dimensions will greatly slow down computation time and be very costly. In this instance, it is advised to use Randomized Search since the number of iterations is explicitly defined by the data scientist.</a:t>
            </a:r>
          </a:p>
        </p:txBody>
      </p:sp>
    </p:spTree>
    <p:extLst>
      <p:ext uri="{BB962C8B-B14F-4D97-AF65-F5344CB8AC3E}">
        <p14:creationId xmlns:p14="http://schemas.microsoft.com/office/powerpoint/2010/main" val="2311783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00561B3-A31C-404B-943F-52573FE3A4F2}"/>
              </a:ext>
            </a:extLst>
          </p:cNvPr>
          <p:cNvSpPr>
            <a:spLocks noGrp="1"/>
          </p:cNvSpPr>
          <p:nvPr>
            <p:ph type="title"/>
          </p:nvPr>
        </p:nvSpPr>
        <p:spPr>
          <a:xfrm>
            <a:off x="492370" y="605896"/>
            <a:ext cx="3084844" cy="5646208"/>
          </a:xfrm>
        </p:spPr>
        <p:txBody>
          <a:bodyPr anchor="ctr">
            <a:normAutofit/>
          </a:bodyPr>
          <a:lstStyle/>
          <a:p>
            <a:r>
              <a:rPr lang="en-US" sz="3600" b="1" dirty="0">
                <a:solidFill>
                  <a:srgbClr val="FFFFFF"/>
                </a:solidFill>
              </a:rPr>
              <a:t>Ensemble, Bagging and Boosting</a:t>
            </a: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DF80FC12-8B84-41FB-A1F3-203330D681C9}"/>
              </a:ext>
            </a:extLst>
          </p:cNvPr>
          <p:cNvSpPr>
            <a:spLocks noGrp="1"/>
          </p:cNvSpPr>
          <p:nvPr>
            <p:ph idx="1"/>
          </p:nvPr>
        </p:nvSpPr>
        <p:spPr>
          <a:xfrm>
            <a:off x="4742016" y="605896"/>
            <a:ext cx="6413663" cy="5646208"/>
          </a:xfrm>
        </p:spPr>
        <p:txBody>
          <a:bodyPr anchor="ctr">
            <a:normAutofit/>
          </a:bodyPr>
          <a:lstStyle/>
          <a:p>
            <a:pPr>
              <a:buFont typeface="Wingdings" panose="05000000000000000000" pitchFamily="2" charset="2"/>
              <a:buChar char="Ø"/>
            </a:pPr>
            <a:r>
              <a:rPr lang="en-US" b="1" dirty="0"/>
              <a:t>Ensemble</a:t>
            </a:r>
            <a:r>
              <a:rPr lang="en-US" dirty="0"/>
              <a:t> is just a collection of predictors which come together (e.g. mean of all predictions) to give a final prediction.</a:t>
            </a:r>
          </a:p>
          <a:p>
            <a:pPr>
              <a:buFont typeface="Wingdings" panose="05000000000000000000" pitchFamily="2" charset="2"/>
              <a:buChar char="Ø"/>
            </a:pPr>
            <a:r>
              <a:rPr lang="en-US" dirty="0"/>
              <a:t>Ensembling techniques are further classified into </a:t>
            </a:r>
            <a:r>
              <a:rPr lang="en-US" b="1" dirty="0"/>
              <a:t>Bagging and Boosting</a:t>
            </a:r>
          </a:p>
        </p:txBody>
      </p:sp>
    </p:spTree>
    <p:extLst>
      <p:ext uri="{BB962C8B-B14F-4D97-AF65-F5344CB8AC3E}">
        <p14:creationId xmlns:p14="http://schemas.microsoft.com/office/powerpoint/2010/main" val="2153082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561B3-A31C-404B-943F-52573FE3A4F2}"/>
              </a:ext>
            </a:extLst>
          </p:cNvPr>
          <p:cNvSpPr>
            <a:spLocks noGrp="1"/>
          </p:cNvSpPr>
          <p:nvPr>
            <p:ph type="title"/>
          </p:nvPr>
        </p:nvSpPr>
        <p:spPr>
          <a:xfrm>
            <a:off x="1097280" y="286603"/>
            <a:ext cx="10058400" cy="1450757"/>
          </a:xfrm>
        </p:spPr>
        <p:txBody>
          <a:bodyPr>
            <a:normAutofit/>
          </a:bodyPr>
          <a:lstStyle/>
          <a:p>
            <a:r>
              <a:rPr lang="en-US" b="1"/>
              <a:t>Bagging</a:t>
            </a:r>
          </a:p>
        </p:txBody>
      </p:sp>
      <p:graphicFrame>
        <p:nvGraphicFramePr>
          <p:cNvPr id="7" name="Content Placeholder 2">
            <a:extLst>
              <a:ext uri="{FF2B5EF4-FFF2-40B4-BE49-F238E27FC236}">
                <a16:creationId xmlns:a16="http://schemas.microsoft.com/office/drawing/2014/main" id="{F16F35CD-0147-4C2F-B1C9-BD5C56590786}"/>
              </a:ext>
            </a:extLst>
          </p:cNvPr>
          <p:cNvGraphicFramePr>
            <a:graphicFrameLocks noGrp="1"/>
          </p:cNvGraphicFramePr>
          <p:nvPr>
            <p:ph idx="1"/>
            <p:extLst>
              <p:ext uri="{D42A27DB-BD31-4B8C-83A1-F6EECF244321}">
                <p14:modId xmlns:p14="http://schemas.microsoft.com/office/powerpoint/2010/main" val="3804808585"/>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42035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561B3-A31C-404B-943F-52573FE3A4F2}"/>
              </a:ext>
            </a:extLst>
          </p:cNvPr>
          <p:cNvSpPr>
            <a:spLocks noGrp="1"/>
          </p:cNvSpPr>
          <p:nvPr>
            <p:ph type="title"/>
          </p:nvPr>
        </p:nvSpPr>
        <p:spPr>
          <a:xfrm>
            <a:off x="1097280" y="286603"/>
            <a:ext cx="10058400" cy="1450757"/>
          </a:xfrm>
        </p:spPr>
        <p:txBody>
          <a:bodyPr>
            <a:normAutofit/>
          </a:bodyPr>
          <a:lstStyle/>
          <a:p>
            <a:r>
              <a:rPr lang="en-US" sz="4000" b="1"/>
              <a:t>Boosting</a:t>
            </a:r>
            <a:endParaRPr lang="en-US" sz="4000" b="1" dirty="0"/>
          </a:p>
        </p:txBody>
      </p:sp>
      <p:sp>
        <p:nvSpPr>
          <p:cNvPr id="3" name="Content Placeholder 2">
            <a:extLst>
              <a:ext uri="{FF2B5EF4-FFF2-40B4-BE49-F238E27FC236}">
                <a16:creationId xmlns:a16="http://schemas.microsoft.com/office/drawing/2014/main" id="{DF80FC12-8B84-41FB-A1F3-203330D681C9}"/>
              </a:ext>
            </a:extLst>
          </p:cNvPr>
          <p:cNvSpPr>
            <a:spLocks noGrp="1"/>
          </p:cNvSpPr>
          <p:nvPr>
            <p:ph idx="1"/>
          </p:nvPr>
        </p:nvSpPr>
        <p:spPr>
          <a:xfrm>
            <a:off x="1097280" y="1845734"/>
            <a:ext cx="10058400" cy="4023360"/>
          </a:xfrm>
        </p:spPr>
        <p:txBody>
          <a:bodyPr/>
          <a:lstStyle/>
          <a:p>
            <a:pPr>
              <a:buFont typeface="Wingdings" panose="05000000000000000000" pitchFamily="2" charset="2"/>
              <a:buChar char="Ø"/>
            </a:pPr>
            <a:r>
              <a:rPr lang="en-US" b="1" dirty="0"/>
              <a:t>Boosting </a:t>
            </a:r>
            <a:r>
              <a:rPr lang="en-US" dirty="0"/>
              <a:t>is an ensemble technique in which the predictors are not made independently, but sequentially.</a:t>
            </a:r>
          </a:p>
          <a:p>
            <a:pPr>
              <a:buFont typeface="Wingdings" panose="05000000000000000000" pitchFamily="2" charset="2"/>
              <a:buChar char="Ø"/>
            </a:pPr>
            <a:r>
              <a:rPr lang="en-US" dirty="0"/>
              <a:t>This technique employs the logic in which the subsequent predictors learn from the mistakes of the previous predictors.</a:t>
            </a:r>
          </a:p>
          <a:p>
            <a:pPr>
              <a:buFont typeface="Wingdings" panose="05000000000000000000" pitchFamily="2" charset="2"/>
              <a:buChar char="Ø"/>
            </a:pPr>
            <a:r>
              <a:rPr lang="en-US" dirty="0"/>
              <a:t>Observations are chosen based on errors.</a:t>
            </a:r>
          </a:p>
          <a:p>
            <a:pPr>
              <a:buFont typeface="Wingdings" panose="05000000000000000000" pitchFamily="2" charset="2"/>
              <a:buChar char="Ø"/>
            </a:pPr>
            <a:r>
              <a:rPr lang="en-US" b="1" dirty="0"/>
              <a:t>Gradient Boosting</a:t>
            </a:r>
            <a:r>
              <a:rPr lang="en-US" dirty="0"/>
              <a:t> is an example of boosting algorithm.</a:t>
            </a:r>
          </a:p>
          <a:p>
            <a:br>
              <a:rPr lang="en-US" dirty="0"/>
            </a:br>
            <a:endParaRPr lang="en-US" dirty="0"/>
          </a:p>
        </p:txBody>
      </p:sp>
    </p:spTree>
    <p:extLst>
      <p:ext uri="{BB962C8B-B14F-4D97-AF65-F5344CB8AC3E}">
        <p14:creationId xmlns:p14="http://schemas.microsoft.com/office/powerpoint/2010/main" val="3550839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7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7" name="Rectangle 76">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0561B3-A31C-404B-943F-52573FE3A4F2}"/>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5600" b="1">
                <a:solidFill>
                  <a:schemeClr val="tx1">
                    <a:lumMod val="85000"/>
                    <a:lumOff val="15000"/>
                  </a:schemeClr>
                </a:solidFill>
              </a:rPr>
              <a:t>Ensembling</a:t>
            </a:r>
          </a:p>
        </p:txBody>
      </p:sp>
      <p:pic>
        <p:nvPicPr>
          <p:cNvPr id="1026" name="Picture 2">
            <a:extLst>
              <a:ext uri="{FF2B5EF4-FFF2-40B4-BE49-F238E27FC236}">
                <a16:creationId xmlns:a16="http://schemas.microsoft.com/office/drawing/2014/main" id="{FB75BC43-EA1A-4B98-86BF-9ADA9BB4486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33999" y="587692"/>
            <a:ext cx="7295977" cy="5102988"/>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Straight Connector 78">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 name="Rectangle 82">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77208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561B3-A31C-404B-943F-52573FE3A4F2}"/>
              </a:ext>
            </a:extLst>
          </p:cNvPr>
          <p:cNvSpPr>
            <a:spLocks noGrp="1"/>
          </p:cNvSpPr>
          <p:nvPr>
            <p:ph type="title"/>
          </p:nvPr>
        </p:nvSpPr>
        <p:spPr>
          <a:xfrm>
            <a:off x="1097280" y="286603"/>
            <a:ext cx="10058400" cy="1450757"/>
          </a:xfrm>
        </p:spPr>
        <p:txBody>
          <a:bodyPr>
            <a:normAutofit/>
          </a:bodyPr>
          <a:lstStyle/>
          <a:p>
            <a:r>
              <a:rPr lang="en-US" sz="4000" b="1"/>
              <a:t>Bagging and Boosting</a:t>
            </a:r>
            <a:endParaRPr lang="en-US" sz="4000" b="1" dirty="0"/>
          </a:p>
        </p:txBody>
      </p:sp>
      <p:pic>
        <p:nvPicPr>
          <p:cNvPr id="2050" name="Picture 2">
            <a:extLst>
              <a:ext uri="{FF2B5EF4-FFF2-40B4-BE49-F238E27FC236}">
                <a16:creationId xmlns:a16="http://schemas.microsoft.com/office/drawing/2014/main" id="{AA778C19-9B86-49CA-8C5E-2E148688AB5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11677" y="1887819"/>
            <a:ext cx="10252953" cy="3948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7253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00561B3-A31C-404B-943F-52573FE3A4F2}"/>
              </a:ext>
            </a:extLst>
          </p:cNvPr>
          <p:cNvSpPr>
            <a:spLocks noGrp="1"/>
          </p:cNvSpPr>
          <p:nvPr>
            <p:ph type="title"/>
          </p:nvPr>
        </p:nvSpPr>
        <p:spPr>
          <a:xfrm>
            <a:off x="492369" y="605896"/>
            <a:ext cx="3379239" cy="5646208"/>
          </a:xfrm>
        </p:spPr>
        <p:txBody>
          <a:bodyPr anchor="ctr">
            <a:normAutofit/>
          </a:bodyPr>
          <a:lstStyle/>
          <a:p>
            <a:r>
              <a:rPr lang="en-US" sz="3600" b="1" dirty="0">
                <a:solidFill>
                  <a:srgbClr val="FFFFFF"/>
                </a:solidFill>
              </a:rPr>
              <a:t>Gradient Boosting</a:t>
            </a: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DF80FC12-8B84-41FB-A1F3-203330D681C9}"/>
              </a:ext>
            </a:extLst>
          </p:cNvPr>
          <p:cNvSpPr>
            <a:spLocks noGrp="1"/>
          </p:cNvSpPr>
          <p:nvPr>
            <p:ph idx="1"/>
          </p:nvPr>
        </p:nvSpPr>
        <p:spPr>
          <a:xfrm>
            <a:off x="4742016" y="605896"/>
            <a:ext cx="6413663" cy="5646208"/>
          </a:xfrm>
        </p:spPr>
        <p:txBody>
          <a:bodyPr anchor="ctr">
            <a:normAutofit/>
          </a:bodyPr>
          <a:lstStyle/>
          <a:p>
            <a:pPr>
              <a:buFont typeface="Wingdings" panose="05000000000000000000" pitchFamily="2" charset="2"/>
              <a:buChar char="Ø"/>
            </a:pPr>
            <a:r>
              <a:rPr lang="en-US" b="1" i="1" dirty="0"/>
              <a:t>Gradient boosting</a:t>
            </a:r>
            <a:r>
              <a:rPr lang="en-US" i="1" dirty="0"/>
              <a:t> is a machine learning technique for regression and classification problems, which produces a prediction model in the form of an ensemble of weak prediction models, typically decision trees.</a:t>
            </a:r>
          </a:p>
          <a:p>
            <a:pPr>
              <a:buFont typeface="Wingdings" panose="05000000000000000000" pitchFamily="2" charset="2"/>
              <a:buChar char="Ø"/>
            </a:pPr>
            <a:r>
              <a:rPr lang="en-US" dirty="0"/>
              <a:t>The objective of any supervised learning algorithm is to define a loss function and minimize it.</a:t>
            </a:r>
          </a:p>
          <a:p>
            <a:pPr>
              <a:buFont typeface="Wingdings" panose="05000000000000000000" pitchFamily="2" charset="2"/>
              <a:buChar char="Ø"/>
            </a:pPr>
            <a:r>
              <a:rPr lang="en-US" dirty="0"/>
              <a:t>Gradient Boosting= Gradient Descent + Boosting</a:t>
            </a:r>
            <a:endParaRPr lang="en-US" i="1" dirty="0"/>
          </a:p>
          <a:p>
            <a:endParaRPr lang="en-US" dirty="0"/>
          </a:p>
        </p:txBody>
      </p:sp>
    </p:spTree>
    <p:extLst>
      <p:ext uri="{BB962C8B-B14F-4D97-AF65-F5344CB8AC3E}">
        <p14:creationId xmlns:p14="http://schemas.microsoft.com/office/powerpoint/2010/main" val="1467160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561B3-A31C-404B-943F-52573FE3A4F2}"/>
              </a:ext>
            </a:extLst>
          </p:cNvPr>
          <p:cNvSpPr>
            <a:spLocks noGrp="1"/>
          </p:cNvSpPr>
          <p:nvPr>
            <p:ph type="title"/>
          </p:nvPr>
        </p:nvSpPr>
        <p:spPr>
          <a:xfrm>
            <a:off x="1097280" y="286603"/>
            <a:ext cx="10058400" cy="1450757"/>
          </a:xfrm>
        </p:spPr>
        <p:txBody>
          <a:bodyPr>
            <a:normAutofit/>
          </a:bodyPr>
          <a:lstStyle/>
          <a:p>
            <a:r>
              <a:rPr lang="en-US" sz="4000" b="1"/>
              <a:t>Math Behind Gradient Boosting</a:t>
            </a:r>
            <a:endParaRPr lang="en-US" sz="4000" b="1" dirty="0"/>
          </a:p>
        </p:txBody>
      </p:sp>
      <p:pic>
        <p:nvPicPr>
          <p:cNvPr id="4" name="Picture 2">
            <a:extLst>
              <a:ext uri="{FF2B5EF4-FFF2-40B4-BE49-F238E27FC236}">
                <a16:creationId xmlns:a16="http://schemas.microsoft.com/office/drawing/2014/main" id="{65810995-2E0E-405C-A1EB-61F10EDC1CA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28812" y="2236146"/>
            <a:ext cx="8334375" cy="120015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17BC167F-C37A-4927-9638-AA5B75FBD5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8811" y="3570356"/>
            <a:ext cx="8334375" cy="185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793962"/>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TotalTime>
  <Words>863</Words>
  <Application>Microsoft Office PowerPoint</Application>
  <PresentationFormat>Widescreen</PresentationFormat>
  <Paragraphs>71</Paragraphs>
  <Slides>20</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Calibri</vt:lpstr>
      <vt:lpstr>Calibri Light</vt:lpstr>
      <vt:lpstr>Wingdings</vt:lpstr>
      <vt:lpstr>Retrospect</vt:lpstr>
      <vt:lpstr>Gradient Boosting</vt:lpstr>
      <vt:lpstr>Todays Agenda</vt:lpstr>
      <vt:lpstr>Ensemble, Bagging and Boosting</vt:lpstr>
      <vt:lpstr>Bagging</vt:lpstr>
      <vt:lpstr>Boosting</vt:lpstr>
      <vt:lpstr>Ensembling</vt:lpstr>
      <vt:lpstr>Bagging and Boosting</vt:lpstr>
      <vt:lpstr>Gradient Boosting</vt:lpstr>
      <vt:lpstr>Math Behind Gradient Boosting</vt:lpstr>
      <vt:lpstr>Intuition behind Gradient Boosting</vt:lpstr>
      <vt:lpstr>Steps to fit a Gradient Boosting model</vt:lpstr>
      <vt:lpstr> Visualization of working Gradient Boosting Tree</vt:lpstr>
      <vt:lpstr> Visualization of working Gradient Boosting Tree</vt:lpstr>
      <vt:lpstr>Gradient Boosting For Classification</vt:lpstr>
      <vt:lpstr>Gradient Boosting For Classification</vt:lpstr>
      <vt:lpstr>Gradient Boosting For Classification</vt:lpstr>
      <vt:lpstr>Gradient Boosting For Classification</vt:lpstr>
      <vt:lpstr>Gradient Boosting For Classification</vt:lpstr>
      <vt:lpstr>PowerPoint Presentation</vt:lpstr>
      <vt:lpstr>Parameter Tuning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Gradient Boosting</dc:title>
  <dc:creator>Vishesh Kandlakunta</dc:creator>
  <cp:lastModifiedBy>Vishesh Kandlakunta</cp:lastModifiedBy>
  <cp:revision>9</cp:revision>
  <dcterms:created xsi:type="dcterms:W3CDTF">2019-08-12T06:12:30Z</dcterms:created>
  <dcterms:modified xsi:type="dcterms:W3CDTF">2019-11-16T06:47:13Z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vishk@microsoft.com</vt:lpwstr>
  </property>
  <property fmtid="{D5CDD505-2E9C-101B-9397-08002B2CF9AE}" pid="5" name="MSIP_Label_f42aa342-8706-4288-bd11-ebb85995028c_SetDate">
    <vt:lpwstr>2019-08-12T06:15:03.7334234Z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de3c7056-27aa-4cbf-a322-4d9c1fcf60bd</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